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  <p:sldId id="260" r:id="rId5"/>
    <p:sldId id="261" r:id="rId6"/>
    <p:sldId id="298" r:id="rId7"/>
    <p:sldId id="262" r:id="rId8"/>
    <p:sldId id="264" r:id="rId9"/>
    <p:sldId id="275" r:id="rId10"/>
    <p:sldId id="276" r:id="rId11"/>
    <p:sldId id="277" r:id="rId12"/>
    <p:sldId id="297" r:id="rId13"/>
    <p:sldId id="278" r:id="rId14"/>
    <p:sldId id="280" r:id="rId15"/>
    <p:sldId id="279" r:id="rId16"/>
    <p:sldId id="299" r:id="rId17"/>
    <p:sldId id="265" r:id="rId1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4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24T13:40:53.82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4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dfa114f2c.fixed?pid=3a1d92828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第六章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机械能</a:t>
            </a:r>
            <a:endParaRPr lang="en-US" altLang="zh-CN" sz="4400" dirty="0"/>
          </a:p>
        </p:txBody>
      </p:sp>
      <p:sp>
        <p:nvSpPr>
          <p:cNvPr id="3" name="C_2#dfa114f2c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dfa114f2c.fixed?pid=3a1d92828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第1讲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功</a:t>
            </a:r>
            <a:r>
              <a:rPr lang="zh-CN" altLang="en-US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的分析和</a:t>
            </a:r>
            <a:r>
              <a:rPr lang="zh-CN" altLang="en-US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计算</a:t>
            </a:r>
            <a:endParaRPr lang="zh-CN" altLang="en-US" sz="3400" b="0" i="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775" y="1093470"/>
              <a:ext cx="10927080" cy="4661535"/>
            </p:xfrm>
            <a:graphic>
              <a:graphicData uri="http://schemas.openxmlformats.org/drawingml/2006/table">
                <a:tbl>
                  <a:tblPr/>
                  <a:tblGrid>
                    <a:gridCol w="923290"/>
                    <a:gridCol w="4782820"/>
                    <a:gridCol w="5220970"/>
                  </a:tblGrid>
                  <a:tr h="61531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4622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图像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一水平拉力拉着一物体在水平面上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运动的位移为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图线与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轴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所围面积表示拉力所做的功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endParaRPr lang="en-US" altLang="zh-CN" sz="1200" dirty="0"/>
                        </a:p>
                        <a:p>
                          <a:pPr marL="0" lvl="0" indent="0" algn="ctr" latinLnBrk="1" hangingPunct="0">
                            <a:lnSpc>
                              <a:spcPts val="14100"/>
                            </a:lnSpc>
                          </a:pPr>
                          <a:r>
                            <a:rPr lang="en-US" altLang="zh-CN" sz="79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图线与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altLang="zh-CN" sz="200" b="0" i="0" kern="0" spc="-999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轴所围</a:t>
                          </a:r>
                          <a:r>
                            <a:rPr lang="en-US" altLang="zh-CN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“面积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”</a:t>
                          </a:r>
                          <a:endPara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表示力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00" b="0" i="0" kern="0" spc="-999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在这段位移所做的功</a:t>
                          </a:r>
                          <a:endPara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775" y="1093470"/>
              <a:ext cx="10927080" cy="4661535"/>
            </p:xfrm>
            <a:graphic>
              <a:graphicData uri="http://schemas.openxmlformats.org/drawingml/2006/table">
                <a:tbl>
                  <a:tblPr/>
                  <a:tblGrid>
                    <a:gridCol w="923290"/>
                    <a:gridCol w="4782820"/>
                    <a:gridCol w="5220970"/>
                  </a:tblGrid>
                  <a:tr h="61531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方法4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04622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图像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P_5_BD#af2a25563?colgroup=2,15,16&amp;pid=883556deb&amp;color=0,0,0&amp;vtp=1&amp;bt=1&amp;bbb=1&amp;hb=1"/>
          <p:cNvSpPr txBox="1"/>
          <p:nvPr/>
        </p:nvSpPr>
        <p:spPr>
          <a:xfrm>
            <a:off x="8999728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  <p:pic>
        <p:nvPicPr>
          <p:cNvPr id="4" name="P_5_BD#af2a25563.table_image?tii=4&amp;pid=883556de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3040" y="3660775"/>
            <a:ext cx="2394585" cy="18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af2a25563?sp=1&amp;pid=883556deb&amp;color=0,0,0&amp;vtp=1&amp;bt=1&amp;bbb=1"/>
              <p:cNvSpPr/>
              <p:nvPr/>
            </p:nvSpPr>
            <p:spPr>
              <a:xfrm>
                <a:off x="767588" y="922245"/>
                <a:ext cx="10963656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方法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：动能定理法</a:t>
                </a:r>
                <a:r>
                  <a: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；</a:t>
                </a: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algn="l" latinLnBrk="1">
                  <a:lnSpc>
                    <a:spcPts val="4400"/>
                  </a:lnSpc>
                </a:pPr>
                <a:endParaRPr kumimoji="0" lang="zh-CN" alt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 latinLnBrk="1">
                  <a:lnSpc>
                    <a:spcPts val="4400"/>
                  </a:lnSpc>
                </a:pPr>
                <a:r>
                  <a:rPr kumimoji="0" lang="zh-CN" alt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方法</a:t>
                </a:r>
                <a:r>
                  <a:rPr kumimoji="0" lang="en-US" altLang="zh-CN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</a:t>
                </a:r>
                <a:r>
                  <a:rPr kumimoji="0" lang="zh-CN" alt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：利用公式</a:t>
                </a:r>
                <a14:m>
                  <m:oMath xmlns:m="http://schemas.openxmlformats.org/officeDocument/2006/math">
                    <m:r>
                      <a:rPr kumimoji="0" lang="en-US" altLang="zh-C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𝐖</m:t>
                    </m:r>
                    <m:r>
                      <a:rPr kumimoji="0" lang="en-US" altLang="zh-C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𝐏𝐭</m:t>
                    </m:r>
                  </m:oMath>
                </a14:m>
                <a:r>
                  <a:rPr kumimoji="0" lang="en-US" altLang="zh-CN" sz="200" b="1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求解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  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2" name="P_5_BD#af2a25563?sp=1&amp;pid=883556de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88" y="922245"/>
                <a:ext cx="10963656" cy="271399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8_1#606fd2ab5?pid=883556deb&amp;color=0,0,0&amp;vtp=1&amp;bt=1&amp;bbb=1&amp;hb=1"/>
              <p:cNvSpPr/>
              <p:nvPr/>
            </p:nvSpPr>
            <p:spPr>
              <a:xfrm>
                <a:off x="612648" y="126705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下列关于甲、乙、丙、丁四幅图中力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做功的说法正确的是 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8_1#606fd2ab5?pid=883556de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26705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-4973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9_1#606fd2ab5.bracket?pid=883556deb&amp;color=0,0,0&amp;vpa=24&amp;vtp=1&amp;bbb=1"/>
          <p:cNvSpPr/>
          <p:nvPr/>
        </p:nvSpPr>
        <p:spPr>
          <a:xfrm>
            <a:off x="11077480" y="125562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400" dirty="0"/>
          </a:p>
        </p:txBody>
      </p:sp>
      <p:pic>
        <p:nvPicPr>
          <p:cNvPr id="4" name="QC_5_BD.48_2#606fd2ab5?htil=6&amp;pid=883556de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8855" y="1875155"/>
            <a:ext cx="5213985" cy="447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8_3#606fd2ab5.choices?htil=6&amp;pid=883556deb&amp;color=0,0,0&amp;vtp=1&amp;bbb=1&amp;hb=1"/>
              <p:cNvSpPr/>
              <p:nvPr/>
            </p:nvSpPr>
            <p:spPr>
              <a:xfrm>
                <a:off x="612648" y="1747872"/>
                <a:ext cx="7013448" cy="43936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甲图中，全过程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做的总功为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乙图中，若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大小不变，物块从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点过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程中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做的功为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丙图中，绳长为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，若空气阻力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大小不变，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水平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，细绳伸直，小球从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过程中空气阻力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做的功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𝑅𝑓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丁图中，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始终保持水平，缓慢将小球从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拉到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做的功为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𝐹𝑙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8_3#606fd2ab5.choices?htil=6&amp;pid=883556de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747872"/>
                <a:ext cx="7013448" cy="4393692"/>
              </a:xfrm>
              <a:prstGeom prst="rect">
                <a:avLst/>
              </a:prstGeom>
              <a:blipFill rotWithShape="1">
                <a:blip r:embed="rId3"/>
                <a:stretch>
                  <a:fillRect l="-7" t="-8" r="5" b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12775" y="553720"/>
            <a:ext cx="2842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练一练</a:t>
            </a:r>
            <a:endParaRPr lang="zh-CN" altLang="en-US" sz="4000" b="1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5_1#667784331?htil=5&amp;pid=883556deb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1605" y="540864"/>
            <a:ext cx="20848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45_2#667784331?htil=5&amp;sp=1&amp;pid=883556deb&amp;color=0,0,0&amp;vtp=1&amp;bt=1&amp;bbb=1&amp;hb=1&amp;hs=1"/>
              <p:cNvSpPr/>
              <p:nvPr/>
            </p:nvSpPr>
            <p:spPr>
              <a:xfrm>
                <a:off x="612648" y="486000"/>
                <a:ext cx="8750808" cy="24081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（2021·山东卷·3，3分）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，粗糙程度处处相同的水平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桌面上有一长为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的轻质细杆，一端可绕竖直光滑轴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转动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，另一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端与质量为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的小木块相连。木块以水平初速度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出发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，恰好能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完成</a:t>
                </a:r>
                <a:r>
                  <a:rPr lang="zh-CN" altLang="en-US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半个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圆周运动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。在运动过程中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，木块所受摩擦力的大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45_2#667784331?htil=5&amp;sp=1&amp;pid=883556de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8750808" cy="2408174"/>
              </a:xfrm>
              <a:prstGeom prst="rect">
                <a:avLst/>
              </a:prstGeom>
              <a:blipFill rotWithShape="1">
                <a:blip r:embed="rId2"/>
                <a:stretch>
                  <a:fillRect l="-6" t="-9" r="-823" b="-1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6_1#667784331.bracket?pid=883556deb&amp;color=0,0,0&amp;vpa=23&amp;vtp=1"/>
          <p:cNvSpPr/>
          <p:nvPr/>
        </p:nvSpPr>
        <p:spPr>
          <a:xfrm>
            <a:off x="1543717" y="2454754"/>
            <a:ext cx="423863" cy="4309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3600" dirty="0">
                <a:solidFill>
                  <a:srgbClr val="FF0000"/>
                </a:solidFill>
              </a:rPr>
              <a:t>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5_3#667784331.choices?pid=883556deb&amp;color=0,0,0&amp;vtp=1&amp;bbb=1&amp;hs=1"/>
              <p:cNvSpPr/>
              <p:nvPr/>
            </p:nvSpPr>
            <p:spPr>
              <a:xfrm>
                <a:off x="612648" y="2880712"/>
                <a:ext cx="10963656" cy="5734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  <a:tabLst>
                    <a:tab pos="2791460" algn="l"/>
                    <a:tab pos="5544820" algn="l"/>
                    <a:tab pos="8324215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π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5_3#667784331.choices?pid=883556deb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80712"/>
                <a:ext cx="10963656" cy="573405"/>
              </a:xfrm>
              <a:prstGeom prst="rect">
                <a:avLst/>
              </a:prstGeom>
              <a:blipFill rotWithShape="1">
                <a:blip r:embed="rId3"/>
                <a:stretch>
                  <a:fillRect l="-5" t="-61" r="2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6595" y="739140"/>
            <a:ext cx="2543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课堂小结</a:t>
            </a:r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58420" y="2473960"/>
            <a:ext cx="645795" cy="220853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72415" y="2899410"/>
            <a:ext cx="584835" cy="177609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功和功的计算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47545" y="2134870"/>
            <a:ext cx="1295400" cy="9144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功的</a:t>
            </a:r>
            <a:r>
              <a:rPr lang="zh-CN" altLang="en-US"/>
              <a:t>概念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47545" y="3830320"/>
            <a:ext cx="1159510" cy="914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恒力</a:t>
            </a:r>
            <a:r>
              <a:rPr lang="zh-CN" altLang="en-US"/>
              <a:t>做功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80870" y="5459730"/>
            <a:ext cx="1159510" cy="914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变力做功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94735" y="5459730"/>
            <a:ext cx="8239760" cy="91440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、转换对象法</a:t>
            </a:r>
            <a:r>
              <a:rPr lang="en-US" altLang="zh-CN">
                <a:sym typeface="+mn-ea"/>
              </a:rPr>
              <a:t> 2</a:t>
            </a:r>
            <a:r>
              <a:rPr lang="zh-CN" altLang="en-US">
                <a:sym typeface="+mn-ea"/>
              </a:rPr>
              <a:t>、微元法</a:t>
            </a:r>
            <a:r>
              <a:rPr lang="en-US" altLang="zh-CN">
                <a:sym typeface="+mn-ea"/>
              </a:rPr>
              <a:t> 3</a:t>
            </a:r>
            <a:r>
              <a:rPr lang="zh-CN" altLang="en-US">
                <a:sym typeface="+mn-ea"/>
              </a:rPr>
              <a:t>、平均力法</a:t>
            </a:r>
            <a:r>
              <a:rPr lang="en-US" altLang="zh-CN">
                <a:sym typeface="+mn-ea"/>
              </a:rPr>
              <a:t> 4</a:t>
            </a:r>
            <a:r>
              <a:rPr lang="zh-CN" altLang="en-US">
                <a:sym typeface="+mn-ea"/>
              </a:rPr>
              <a:t>、图像法</a:t>
            </a:r>
            <a:r>
              <a:rPr lang="en-US" altLang="zh-CN">
                <a:sym typeface="+mn-ea"/>
              </a:rPr>
              <a:t> 5</a:t>
            </a:r>
            <a:r>
              <a:rPr lang="zh-CN" altLang="en-US">
                <a:sym typeface="+mn-ea"/>
              </a:rPr>
              <a:t>、动能定理法</a:t>
            </a:r>
            <a:r>
              <a:rPr lang="en-US" altLang="zh-CN">
                <a:sym typeface="+mn-ea"/>
              </a:rPr>
              <a:t> 6</a:t>
            </a:r>
            <a:r>
              <a:rPr lang="zh-CN" altLang="en-US">
                <a:sym typeface="+mn-ea"/>
              </a:rPr>
              <a:t>、功率公式</a:t>
            </a:r>
            <a:r>
              <a:rPr lang="zh-CN" altLang="en-US">
                <a:sym typeface="+mn-ea"/>
              </a:rPr>
              <a:t>法</a:t>
            </a:r>
            <a:endParaRPr lang="zh-CN" altLang="en-US"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78885" y="2082165"/>
            <a:ext cx="7726680" cy="82677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、定义</a:t>
            </a:r>
            <a:r>
              <a:rPr lang="en-US" altLang="zh-CN">
                <a:sym typeface="+mn-ea"/>
              </a:rPr>
              <a:t>     2.</a:t>
            </a:r>
            <a:r>
              <a:rPr lang="zh-CN" altLang="en-US">
                <a:sym typeface="+mn-ea"/>
              </a:rPr>
              <a:t>两个要素</a:t>
            </a:r>
            <a:r>
              <a:rPr lang="en-US" altLang="zh-CN">
                <a:sym typeface="+mn-ea"/>
              </a:rPr>
              <a:t>     3.</a:t>
            </a:r>
            <a:r>
              <a:rPr lang="zh-CN" altLang="en-US">
                <a:sym typeface="+mn-ea"/>
              </a:rPr>
              <a:t>计算公式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＝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Flcos α</a:t>
            </a:r>
            <a:r>
              <a:rPr lang="en-US" altLang="zh-CN">
                <a:sym typeface="+mn-ea"/>
              </a:rPr>
              <a:t>     4.</a:t>
            </a:r>
            <a:r>
              <a:rPr lang="zh-CN" altLang="en-US">
                <a:sym typeface="+mn-ea"/>
              </a:rPr>
              <a:t>功的正负号</a:t>
            </a:r>
            <a:r>
              <a:rPr lang="en-US" altLang="zh-CN">
                <a:sym typeface="+mn-ea"/>
              </a:rPr>
              <a:t>    5.</a:t>
            </a:r>
            <a:r>
              <a:rPr lang="zh-CN" altLang="en-US">
                <a:sym typeface="+mn-ea"/>
              </a:rPr>
              <a:t>功是标量</a:t>
            </a: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715385" y="3885565"/>
            <a:ext cx="7726680" cy="82677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  <a:p>
            <a:pPr algn="ctr"/>
            <a:endParaRPr lang="en-US" altLang="zh-CN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由功的计算公式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＝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Flcos α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计算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cxnSp>
        <p:nvCxnSpPr>
          <p:cNvPr id="28" name="直接箭头连接符 27"/>
          <p:cNvCxnSpPr>
            <a:stCxn id="6" idx="3"/>
          </p:cNvCxnSpPr>
          <p:nvPr/>
        </p:nvCxnSpPr>
        <p:spPr>
          <a:xfrm flipV="1">
            <a:off x="857250" y="3049270"/>
            <a:ext cx="1090295" cy="738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6" idx="3"/>
          </p:cNvCxnSpPr>
          <p:nvPr/>
        </p:nvCxnSpPr>
        <p:spPr>
          <a:xfrm>
            <a:off x="857250" y="3787775"/>
            <a:ext cx="1090295" cy="294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857250" y="3830320"/>
            <a:ext cx="1023620" cy="2030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7" idx="3"/>
          </p:cNvCxnSpPr>
          <p:nvPr/>
        </p:nvCxnSpPr>
        <p:spPr>
          <a:xfrm>
            <a:off x="3242945" y="2592070"/>
            <a:ext cx="535940" cy="10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3107055" y="4342130"/>
            <a:ext cx="6083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3" idx="3"/>
          </p:cNvCxnSpPr>
          <p:nvPr/>
        </p:nvCxnSpPr>
        <p:spPr>
          <a:xfrm flipV="1">
            <a:off x="3040380" y="5880100"/>
            <a:ext cx="554355" cy="3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1815" y="836295"/>
            <a:ext cx="6069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课后作业</a:t>
            </a:r>
            <a:r>
              <a:rPr lang="zh-CN" altLang="en-US" sz="4000" b="1"/>
              <a:t>要求：</a:t>
            </a:r>
            <a:endParaRPr lang="zh-CN" altLang="en-US" sz="4000" b="1"/>
          </a:p>
        </p:txBody>
      </p:sp>
      <p:sp>
        <p:nvSpPr>
          <p:cNvPr id="2" name="文本框 1"/>
          <p:cNvSpPr txBox="1"/>
          <p:nvPr/>
        </p:nvSpPr>
        <p:spPr>
          <a:xfrm>
            <a:off x="1976120" y="2240915"/>
            <a:ext cx="134677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</a:t>
            </a:r>
            <a:r>
              <a:rPr lang="zh-CN" altLang="en-US" sz="3200">
                <a:solidFill>
                  <a:srgbClr val="FF0000"/>
                </a:solidFill>
              </a:rPr>
              <a:t>、（必做）完成课本上练习题第</a:t>
            </a:r>
            <a:r>
              <a:rPr lang="en-US" altLang="zh-CN" sz="3200">
                <a:solidFill>
                  <a:srgbClr val="FF0000"/>
                </a:solidFill>
              </a:rPr>
              <a:t>3</a:t>
            </a:r>
            <a:r>
              <a:rPr lang="zh-CN" altLang="en-US" sz="3200">
                <a:solidFill>
                  <a:srgbClr val="FF0000"/>
                </a:solidFill>
              </a:rPr>
              <a:t>题，预习功率的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         </a:t>
            </a:r>
            <a:r>
              <a:rPr lang="zh-CN" altLang="en-US" sz="3200">
                <a:solidFill>
                  <a:srgbClr val="FF0000"/>
                </a:solidFill>
              </a:rPr>
              <a:t>分析与计算，完成大册子</a:t>
            </a:r>
            <a:r>
              <a:rPr lang="en-US" altLang="zh-CN" sz="3200">
                <a:solidFill>
                  <a:srgbClr val="FF0000"/>
                </a:solidFill>
              </a:rPr>
              <a:t>104</a:t>
            </a:r>
            <a:r>
              <a:rPr lang="zh-CN" altLang="en-US" sz="3200">
                <a:solidFill>
                  <a:srgbClr val="FF0000"/>
                </a:solidFill>
              </a:rPr>
              <a:t>页内容；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en-US" altLang="zh-CN" sz="3200">
                <a:solidFill>
                  <a:srgbClr val="FF0000"/>
                </a:solidFill>
              </a:rPr>
              <a:t>      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6120" y="4463415"/>
            <a:ext cx="12774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3</a:t>
            </a:r>
            <a:r>
              <a:rPr lang="zh-CN" altLang="en-US" sz="3200">
                <a:solidFill>
                  <a:srgbClr val="FF0000"/>
                </a:solidFill>
              </a:rPr>
              <a:t>、（选做）完成大册子迁移</a:t>
            </a:r>
            <a:r>
              <a:rPr lang="en-US" altLang="zh-CN" sz="3200">
                <a:solidFill>
                  <a:srgbClr val="FF0000"/>
                </a:solidFill>
              </a:rPr>
              <a:t>2</a:t>
            </a:r>
            <a:r>
              <a:rPr lang="zh-CN" altLang="en-US" sz="3200">
                <a:solidFill>
                  <a:srgbClr val="FF0000"/>
                </a:solidFill>
              </a:rPr>
              <a:t>。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6120" y="3502660"/>
            <a:ext cx="8026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2</a:t>
            </a:r>
            <a:r>
              <a:rPr lang="zh-CN" altLang="en-US" sz="3200">
                <a:solidFill>
                  <a:srgbClr val="FF0000"/>
                </a:solidFill>
              </a:rPr>
              <a:t>、（</a:t>
            </a:r>
            <a:r>
              <a:rPr lang="zh-CN" altLang="en-US" sz="3200">
                <a:solidFill>
                  <a:srgbClr val="FF0000"/>
                </a:solidFill>
              </a:rPr>
              <a:t>必做）总结本节知识，画出思维导图；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2605" y="78740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教学目标</a:t>
            </a:r>
            <a:endParaRPr lang="zh-CN" altLang="en-US" sz="4400" b="1"/>
          </a:p>
        </p:txBody>
      </p:sp>
      <p:sp>
        <p:nvSpPr>
          <p:cNvPr id="6" name="文本框 5"/>
          <p:cNvSpPr txBox="1"/>
          <p:nvPr/>
        </p:nvSpPr>
        <p:spPr>
          <a:xfrm>
            <a:off x="772795" y="2062480"/>
            <a:ext cx="113125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、理解功的概念；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、掌握功的计算公式；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、掌握恒力做功及变力做功的常见分析计算方法。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1380" y="836295"/>
            <a:ext cx="6069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一、功和功的公式</a:t>
            </a:r>
            <a:endParaRPr lang="zh-CN" altLang="en-US" sz="4000" b="1"/>
          </a:p>
        </p:txBody>
      </p:sp>
      <p:sp>
        <p:nvSpPr>
          <p:cNvPr id="6" name="文本框 5"/>
          <p:cNvSpPr txBox="1"/>
          <p:nvPr/>
        </p:nvSpPr>
        <p:spPr>
          <a:xfrm>
            <a:off x="2877820" y="1921510"/>
            <a:ext cx="526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、什么是功？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5503545" y="1950720"/>
            <a:ext cx="526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功的两个要素是什么？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2877820" y="3692525"/>
            <a:ext cx="7522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、写出功的计算公式，公式的使用条件是什么？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3517265" y="2772410"/>
            <a:ext cx="446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力、力的方向上发生位移。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3935" y="4500245"/>
            <a:ext cx="2880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W</a:t>
            </a:r>
            <a:r>
              <a:rPr lang="zh-CN" altLang="en-US" sz="3200">
                <a:solidFill>
                  <a:srgbClr val="FF0000"/>
                </a:solidFill>
              </a:rPr>
              <a:t>＝</a:t>
            </a:r>
            <a:r>
              <a:rPr lang="en-US" altLang="zh-CN" sz="3200">
                <a:solidFill>
                  <a:srgbClr val="FF0000"/>
                </a:solidFill>
              </a:rPr>
              <a:t>Flcos α                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1620" y="4500245"/>
            <a:ext cx="2880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恒力做功</a:t>
            </a:r>
            <a:r>
              <a:rPr lang="en-US" altLang="zh-CN" sz="3200">
                <a:solidFill>
                  <a:srgbClr val="FF0000"/>
                </a:solidFill>
              </a:rPr>
              <a:t>              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1380" y="836295"/>
            <a:ext cx="6069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一、功和功的公式</a:t>
            </a:r>
            <a:endParaRPr lang="zh-CN" altLang="en-US" sz="4000" b="1"/>
          </a:p>
        </p:txBody>
      </p:sp>
      <p:sp>
        <p:nvSpPr>
          <p:cNvPr id="9" name="文本框 8"/>
          <p:cNvSpPr txBox="1"/>
          <p:nvPr/>
        </p:nvSpPr>
        <p:spPr>
          <a:xfrm>
            <a:off x="1839595" y="1844040"/>
            <a:ext cx="9150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</a:t>
            </a:r>
            <a:r>
              <a:rPr lang="zh-CN" altLang="en-US" sz="2800"/>
              <a:t>、功是矢量还是标量？功的正负由什么因素决定？</a:t>
            </a:r>
            <a:r>
              <a:rPr lang="en-US" altLang="zh-CN" sz="2800"/>
              <a:t>             </a:t>
            </a:r>
            <a:r>
              <a:rPr lang="zh-CN" altLang="en-US" sz="2800"/>
              <a:t>正负的含义是什么？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830705" y="2644775"/>
            <a:ext cx="8907780" cy="2947035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40180" algn="l"/>
                <a:tab pos="2790825" algn="l"/>
                <a:tab pos="4231005" algn="l"/>
              </a:tabLst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(1)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0≤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α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&lt;90°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&gt;0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，力对物体做</a:t>
            </a:r>
            <a:r>
              <a:rPr lang="zh-CN" altLang="en-US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正功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40180" algn="l"/>
                <a:tab pos="2790825" algn="l"/>
                <a:tab pos="4231005" algn="l"/>
              </a:tabLst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(2)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90°&lt;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α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≤180°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&lt;0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，力对物体做</a:t>
            </a:r>
            <a:r>
              <a:rPr lang="zh-CN" altLang="en-US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负功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或者说物体</a:t>
            </a:r>
            <a:r>
              <a:rPr lang="zh-CN" altLang="en-US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克服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这个力做了功。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40180" algn="l"/>
                <a:tab pos="2790825" algn="l"/>
                <a:tab pos="4231005" algn="l"/>
              </a:tabLst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(3)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α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90°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</a:t>
            </a:r>
            <a:r>
              <a:rPr lang="en-US" altLang="zh-CN" sz="3200" i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0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，力对物体</a:t>
            </a:r>
            <a:r>
              <a:rPr lang="zh-CN" altLang="en-US" sz="32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不做功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81380" y="836295"/>
            <a:ext cx="6069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二、恒力做功的</a:t>
            </a:r>
            <a:r>
              <a:rPr lang="zh-CN" altLang="en-US" sz="4000" b="1"/>
              <a:t>分析计算</a:t>
            </a:r>
            <a:endParaRPr lang="zh-CN" altLang="en-US" sz="4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_5#af2a25563?pid=883556deb&amp;color=0,0,0&amp;vtp=1&amp;bt=1&amp;bbb=1"/>
              <p:cNvSpPr/>
              <p:nvPr/>
            </p:nvSpPr>
            <p:spPr>
              <a:xfrm>
                <a:off x="719455" y="1945640"/>
                <a:ext cx="10963910" cy="12738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（1）恒力做的功：直接用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𝐹𝑙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计算。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（2）合外力做的功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21" name="P_5#af2a25563?pid=883556de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5" y="1945640"/>
                <a:ext cx="10963910" cy="1273810"/>
              </a:xfrm>
              <a:prstGeom prst="rect">
                <a:avLst/>
              </a:prstGeom>
              <a:blipFill rotWithShape="1">
                <a:blip r:embed="rId1"/>
                <a:stretch>
                  <a:fillRect b="-31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22935" y="3288030"/>
                <a:ext cx="11569065" cy="1783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方法一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：先求合外力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，再用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总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合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𝑙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求总功，此法要求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合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为恒力。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方法二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：先求各个力做的功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、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、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、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⋯</m:t>
                    </m:r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&lt;/m&gt;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，再</a:t>
                </a:r>
                <a:r>
                  <a:rPr lang="zh-CN" altLang="en-US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求总共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总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+⋯</m:t>
                    </m:r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&lt;/m</a:t>
                </a:r>
                <a:r>
                  <a:rPr lang="en-US" altLang="zh-CN" sz="2400" kern="0" spc="-999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&gt;</a:t>
                </a:r>
                <a:r>
                  <a:rPr lang="en-US" altLang="zh-CN" sz="24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  <a:sym typeface="+mn-ea"/>
                  </a:rPr>
                  <a:t> 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方法三</a:t>
                </a:r>
                <a:r>
                  <a:rPr lang="en-US" altLang="zh-CN" sz="24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：利用动能定理，</a:t>
                </a:r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&lt;m&gt;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-1000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合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spc="-999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&lt;/</a:t>
                </a:r>
                <a:r>
                  <a:rPr lang="en-US" altLang="zh-CN" sz="2400" kern="0" spc="-999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m&gt;</a:t>
                </a:r>
                <a:r>
                  <a:rPr lang="en-US" altLang="zh-CN" sz="24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。</a:t>
                </a:r>
                <a:endParaRPr lang="en-US" altLang="zh-CN" sz="24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" y="3288030"/>
                <a:ext cx="11569065" cy="17837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3_1#bc7239925?htil=1&amp;pid=8267d0754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9655" y="1407639"/>
            <a:ext cx="3209544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13_2#bc7239925?htil=1&amp;pid=8267d0754&amp;color=0,0,0&amp;vtp=1&amp;bt=1&amp;bbb=1&amp;hb=1&amp;hs=1"/>
              <p:cNvSpPr/>
              <p:nvPr/>
            </p:nvSpPr>
            <p:spPr>
              <a:xfrm>
                <a:off x="612648" y="1352775"/>
                <a:ext cx="7626096" cy="3272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教材挖掘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粤教版必修第二册第四章第一节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自动卸货车始终静止在水平地面上，车厢在液压机的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作用下倾角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缓慢增大且货物相对车厢静止的过程中，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货物受到的支持力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、摩擦力和重力分别对货物做正功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功还是不做功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？车厢对货物做正功、负功还是不做功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？货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物受到的各力对货物做的总功为正功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、负功还是零？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5_BD.13_2#bc7239925?htil=1&amp;pid=8267d075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352775"/>
                <a:ext cx="7626096" cy="3272790"/>
              </a:xfrm>
              <a:prstGeom prst="rect">
                <a:avLst/>
              </a:prstGeom>
              <a:blipFill rotWithShape="1">
                <a:blip r:embed="rId2"/>
                <a:stretch>
                  <a:fillRect l="-7" t="-7" r="-1021" b="-1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5_AN.14_1#bc7239925?pid=8267d0754&amp;color=0,0,0&amp;vtp=1&amp;bbb=1&amp;hb=1&amp;hs=1"/>
          <p:cNvSpPr/>
          <p:nvPr/>
        </p:nvSpPr>
        <p:spPr>
          <a:xfrm>
            <a:off x="612648" y="4656807"/>
            <a:ext cx="10963656" cy="1037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提示：货物受到的支持力做正功，摩擦力不做功，重力做负功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；车厢对货物做正</a:t>
            </a:r>
            <a:endParaRPr lang="en-US" altLang="zh-CN" sz="2400" b="0" i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功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；货物受到的各力对货物做的总功为0。</a:t>
            </a:r>
            <a:endParaRPr lang="en-US" altLang="zh-CN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612775" y="477520"/>
            <a:ext cx="2842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练一练</a:t>
            </a:r>
            <a:endParaRPr lang="zh-CN" altLang="en-US" sz="4000" b="1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af2a25563?pid=883556deb&amp;color=0,0,0&amp;mp=1&amp;vtp=1&amp;bt=1&amp;bbb=1"/>
          <p:cNvSpPr/>
          <p:nvPr/>
        </p:nvSpPr>
        <p:spPr>
          <a:xfrm>
            <a:off x="612775" y="1057910"/>
            <a:ext cx="10963910" cy="10242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endParaRPr lang="en-US" altLang="zh-CN" sz="2400" dirty="0"/>
          </a:p>
          <a:p>
            <a:pPr algn="ctr" latinLnBrk="1">
              <a:lnSpc>
                <a:spcPts val="4400"/>
              </a:lnSpc>
            </a:pP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P_5_BD#af2a25563?colgroup=2,15,16&amp;pid=883556deb&amp;color=0,0,0&amp;mp=1&amp;vtp=1&amp;bbb=1&amp;hb=1"/>
              <p:cNvGraphicFramePr>
                <a:graphicFrameLocks noGrp="1"/>
              </p:cNvGraphicFramePr>
              <p:nvPr/>
            </p:nvGraphicFramePr>
            <p:xfrm>
              <a:off x="612775" y="1684020"/>
              <a:ext cx="11363325" cy="4437380"/>
            </p:xfrm>
            <a:graphic>
              <a:graphicData uri="http://schemas.openxmlformats.org/drawingml/2006/table">
                <a:tbl>
                  <a:tblPr/>
                  <a:tblGrid>
                    <a:gridCol w="949960"/>
                    <a:gridCol w="4984115"/>
                    <a:gridCol w="5429250"/>
                  </a:tblGrid>
                  <a:tr h="103251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0487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等效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转换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恒力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把物块从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拉到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绳子对物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块做功</a:t>
                          </a:r>
                          <a:endParaRPr lang="en-US" altLang="zh-CN" sz="1200" dirty="0"/>
                        </a:p>
                        <a:p>
                          <a:pPr marL="0" indent="0" algn="l" latinLnBrk="1" hangingPunct="0">
                            <a:lnSpc>
                              <a:spcPts val="59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𝑊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ℎ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sin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𝛼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ℎ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sin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 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  <a:p>
                          <a:pPr marL="0" lvl="0" indent="0" algn="ctr" latinLnBrk="1" hangingPunct="0">
                            <a:lnSpc>
                              <a:spcPts val="12900"/>
                            </a:lnSpc>
                          </a:pPr>
                          <a:r>
                            <a:rPr lang="en-US" altLang="zh-CN" sz="72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变力做功</a:t>
                          </a:r>
                          <a:r>
                            <a:rPr lang="en-US" altLang="zh-CN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转化为恒力做功</a:t>
                          </a:r>
                          <a:r>
                            <a:rPr lang="en-US" altLang="zh-CN" sz="28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</a:t>
                          </a:r>
                          <a:endParaRPr lang="en-US" altLang="zh-CN" sz="28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𝑊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𝐹𝑙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cos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zh-CN" sz="200" b="0" i="0" kern="0" spc="-999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求解</a:t>
                          </a:r>
                          <a:r>
                            <a:rPr lang="en-US" altLang="zh-CN" sz="28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2400" b="0" i="0" spc="-10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8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常应用于轻绳通过定滑轮拉物体的问题中</a:t>
                          </a:r>
                          <a:endPara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P_5_BD#af2a25563?colgroup=2,15,16&amp;pid=883556deb&amp;color=0,0,0&amp;mp=1&amp;vtp=1&amp;bbb=1&amp;hb=1"/>
              <p:cNvGraphicFramePr>
                <a:graphicFrameLocks noGrp="1"/>
              </p:cNvGraphicFramePr>
              <p:nvPr/>
            </p:nvGraphicFramePr>
            <p:xfrm>
              <a:off x="612775" y="1684020"/>
              <a:ext cx="11363325" cy="4437380"/>
            </p:xfrm>
            <a:graphic>
              <a:graphicData uri="http://schemas.openxmlformats.org/drawingml/2006/table">
                <a:tbl>
                  <a:tblPr/>
                  <a:tblGrid>
                    <a:gridCol w="949960"/>
                    <a:gridCol w="4984115"/>
                    <a:gridCol w="5429250"/>
                  </a:tblGrid>
                  <a:tr h="103251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方法1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40487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等效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转换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_5_BD#af2a25563.table_image?tii=1&amp;pid=883556deb&amp;color=0,0,0&amp;mp=1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905" y="3917315"/>
            <a:ext cx="3684270" cy="20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81380" y="836295"/>
            <a:ext cx="6069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三、变力做的功</a:t>
            </a:r>
            <a:r>
              <a:rPr lang="en-US" altLang="zh-CN" sz="4000" b="1"/>
              <a:t>-------</a:t>
            </a:r>
            <a:r>
              <a:rPr lang="zh-CN" altLang="en-US" sz="4000" b="1"/>
              <a:t>六法</a:t>
            </a:r>
            <a:endParaRPr lang="zh-CN" altLang="en-US" sz="4000" b="1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806450" y="984885"/>
              <a:ext cx="10995025" cy="5219700"/>
            </p:xfrm>
            <a:graphic>
              <a:graphicData uri="http://schemas.openxmlformats.org/drawingml/2006/table">
                <a:tbl>
                  <a:tblPr/>
                  <a:tblGrid>
                    <a:gridCol w="962025"/>
                    <a:gridCol w="4744085"/>
                    <a:gridCol w="5288915"/>
                  </a:tblGrid>
                  <a:tr h="62484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9486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微元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质量为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的木块在水平面内做圆周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运动一周克服摩擦力做功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+⋯=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+⋯)=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⋅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π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  <a:p>
                          <a:pPr marL="0" lvl="0" indent="0" algn="ctr" latinLnBrk="1" hangingPunct="0">
                            <a:lnSpc>
                              <a:spcPts val="9400"/>
                            </a:lnSpc>
                          </a:pPr>
                          <a:r>
                            <a:rPr lang="en-US" altLang="zh-CN" sz="52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3600" b="1" dirty="0">
                              <a:solidFill>
                                <a:srgbClr val="FF0000"/>
                              </a:solidFill>
                            </a:rPr>
                            <a:t>无限分割累加求和，变力做功转化为恒力做功</a:t>
                          </a:r>
                          <a:endParaRPr lang="zh-CN" altLang="en-US" sz="20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endParaRPr lang="zh-CN" altLang="en-US" sz="20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3200" b="1" dirty="0">
                              <a:solidFill>
                                <a:srgbClr val="FF0000"/>
                              </a:solidFill>
                            </a:rPr>
                            <a:t>例题中阻力大小不变，克服摩擦力做的功为</a:t>
                          </a:r>
                          <a:r>
                            <a:rPr lang="en-US" altLang="zh-CN" sz="4400" b="1" dirty="0">
                              <a:solidFill>
                                <a:srgbClr val="FF0000"/>
                              </a:solidFill>
                            </a:rPr>
                            <a:t>w=fs</a:t>
                          </a:r>
                          <a:endParaRPr lang="en-US" altLang="zh-CN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806450" y="984885"/>
              <a:ext cx="10995025" cy="5219700"/>
            </p:xfrm>
            <a:graphic>
              <a:graphicData uri="http://schemas.openxmlformats.org/drawingml/2006/table">
                <a:tbl>
                  <a:tblPr/>
                  <a:tblGrid>
                    <a:gridCol w="962025"/>
                    <a:gridCol w="4744085"/>
                    <a:gridCol w="5288915"/>
                  </a:tblGrid>
                  <a:tr h="62484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方法2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9486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微元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3600" b="1" dirty="0">
                              <a:solidFill>
                                <a:srgbClr val="FF0000"/>
                              </a:solidFill>
                            </a:rPr>
                            <a:t>无限分割累加求和，变力做功转化为恒力做功</a:t>
                          </a:r>
                          <a:endParaRPr lang="zh-CN" altLang="en-US" sz="20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endParaRPr lang="zh-CN" altLang="en-US" sz="20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3200" b="1" dirty="0">
                              <a:solidFill>
                                <a:srgbClr val="FF0000"/>
                              </a:solidFill>
                            </a:rPr>
                            <a:t>例题中阻力大小不变，克服摩擦力做的功为</a:t>
                          </a:r>
                          <a:r>
                            <a:rPr lang="en-US" altLang="zh-CN" sz="4400" b="1" dirty="0">
                              <a:solidFill>
                                <a:srgbClr val="FF0000"/>
                              </a:solidFill>
                            </a:rPr>
                            <a:t>w=fs</a:t>
                          </a:r>
                          <a:endParaRPr lang="en-US" altLang="zh-CN" sz="4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af2a25563.table_image?tii=2&amp;pid=883556de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368" y="4585402"/>
            <a:ext cx="1810512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af2a25563?colgroup=2,15,16&amp;pid=883556deb&amp;color=0,0,0&amp;vtp=1&amp;bt=1&amp;bbb=1"/>
          <p:cNvSpPr txBox="1"/>
          <p:nvPr/>
        </p:nvSpPr>
        <p:spPr>
          <a:xfrm>
            <a:off x="10924175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775" y="1094105"/>
              <a:ext cx="10927080" cy="4427220"/>
            </p:xfrm>
            <a:graphic>
              <a:graphicData uri="http://schemas.openxmlformats.org/drawingml/2006/table">
                <a:tbl>
                  <a:tblPr/>
                  <a:tblGrid>
                    <a:gridCol w="923290"/>
                    <a:gridCol w="4782820"/>
                    <a:gridCol w="5220970"/>
                  </a:tblGrid>
                  <a:tr h="75311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方法3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7411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平均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力法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弹簧由伸长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被继续拉至伸长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过程中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克服弹力做功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𝑊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+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⋅(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  <a:p>
                          <a:pPr marL="0" lvl="0" indent="0" algn="ctr" latinLnBrk="1" hangingPunct="0">
                            <a:lnSpc>
                              <a:spcPts val="5600"/>
                            </a:lnSpc>
                          </a:pPr>
                          <a:r>
                            <a:rPr lang="en-US" altLang="zh-CN" sz="32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bian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变力做功转化为恒力做功</m:t>
                              </m:r>
                            </m:oMath>
                          </a14:m>
                          <a:endParaRPr lang="en-US" altLang="zh-CN" sz="28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zh-CN" altLang="en-US" sz="2800" b="0" spc="-1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然后用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𝑊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𝐹𝑙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cos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a:rPr lang="en-US" altLang="zh-CN" sz="28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altLang="zh-CN" sz="200" b="0" i="0" kern="0" spc="-999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宋体" panose="02010600030101010101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求功</a:t>
                          </a:r>
                          <a:endParaRPr lang="en-US" altLang="zh-CN" sz="2800" b="0" i="0" dirty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P_5_BD#af2a25563?colgroup=2,15,16&amp;pid=883556deb&amp;color=0,0,0&amp;vtp=1&amp;bt=1&amp;bbb=1&amp;hb=1"/>
              <p:cNvGraphicFramePr>
                <a:graphicFrameLocks noGrp="1"/>
              </p:cNvGraphicFramePr>
              <p:nvPr/>
            </p:nvGraphicFramePr>
            <p:xfrm>
              <a:off x="612775" y="1094105"/>
              <a:ext cx="10927080" cy="4427220"/>
            </p:xfrm>
            <a:graphic>
              <a:graphicData uri="http://schemas.openxmlformats.org/drawingml/2006/table">
                <a:tbl>
                  <a:tblPr/>
                  <a:tblGrid>
                    <a:gridCol w="923290"/>
                    <a:gridCol w="4782820"/>
                    <a:gridCol w="5220970"/>
                  </a:tblGrid>
                  <a:tr h="75311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方法3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以例说法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方法总结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7411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平均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力法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P_5_BD#af2a25563.table_image?tii=3&amp;pid=883556deb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410" y="4458970"/>
            <a:ext cx="19558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af2a25563?colgroup=2,15,16&amp;pid=883556deb&amp;color=0,0,0&amp;vtp=1&amp;bt=1&amp;bbb=1"/>
          <p:cNvSpPr txBox="1"/>
          <p:nvPr/>
        </p:nvSpPr>
        <p:spPr>
          <a:xfrm>
            <a:off x="10924175" y="486000"/>
            <a:ext cx="615553" cy="4935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2252</Words>
  <Application>WPS 演示</Application>
  <PresentationFormat>宽屏</PresentationFormat>
  <Paragraphs>197</Paragraphs>
  <Slides>15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Times New Roman</vt:lpstr>
      <vt:lpstr>Cambria Math</vt:lpstr>
      <vt:lpstr>Calibri</vt:lpstr>
      <vt:lpstr>等线</vt:lpstr>
      <vt:lpstr>楷体</vt:lpstr>
      <vt:lpstr>Arial Unicode MS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奔月</cp:lastModifiedBy>
  <cp:revision>23</cp:revision>
  <dcterms:created xsi:type="dcterms:W3CDTF">2025-01-23T10:01:00Z</dcterms:created>
  <dcterms:modified xsi:type="dcterms:W3CDTF">2025-11-24T07:54:24Z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FA41AD3ECC6341469457F0793B6BD6F9_13</vt:lpwstr>
  </property>
  <property fmtid="{D5CDD505-2E9C-101B-9397-08002B2CF9AE}" pid="3" name="KSOProductBuildVer">
    <vt:lpwstr>2052-12.1.0.23542</vt:lpwstr>
  </property>
</Properties>
</file>